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eg" ContentType="image/jpeg"/>
  <Override PartName="/ppt/media/image10.jpeg" ContentType="image/jpeg"/>
  <Override PartName="/ppt/media/image5.png" ContentType="image/png"/>
  <Override PartName="/ppt/media/image9.png" ContentType="image/png"/>
  <Override PartName="/ppt/media/image11.jpeg" ContentType="image/jpeg"/>
  <Override PartName="/ppt/media/image18.jpeg" ContentType="image/jpeg"/>
  <Override PartName="/ppt/media/image7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1.png" ContentType="image/png"/>
  <Override PartName="/ppt/media/image17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6.png" ContentType="image/png"/>
  <Override PartName="/ppt/media/image12.jpeg" ContentType="image/jpeg"/>
  <Override PartName="/ppt/media/image8.png" ContentType="image/png"/>
  <Override PartName="/ppt/presProps.xml" ContentType="application/vnd.openxmlformats-officedocument.presentationml.presPro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54F177-EA2E-499C-AACE-C57CD83327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92EDAC-9493-4E99-AC1E-3D19B19AED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45CF05-EA5F-48B6-8976-08FE5D58EF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F80351-D315-43C8-9096-15D6FBED481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CB2C4E-D97A-45B4-9D35-D993ACE7DB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93285F-4766-4384-87E8-8BE74669F6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A24B46-C450-4772-B009-9F44BDD240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C39757-CEAD-4501-9CE4-078DC6B374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180EE5-F263-482F-A108-C6939DBDF4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B4DBD7-6467-4FCE-A711-9F1FA2E36B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62434A-279B-40BF-93F0-CF9C68C54D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258BED-776D-4AB8-BBC0-CC152E23B0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3BE222-D718-4C5D-9E30-3F15E791D85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" name="Group 3"/>
          <p:cNvGrpSpPr/>
          <p:nvPr/>
        </p:nvGrpSpPr>
        <p:grpSpPr>
          <a:xfrm>
            <a:off x="-2606040" y="-1791360"/>
            <a:ext cx="13888440" cy="13888440"/>
            <a:chOff x="-2606040" y="-1791360"/>
            <a:chExt cx="13888440" cy="13888440"/>
          </a:xfrm>
        </p:grpSpPr>
        <p:sp>
          <p:nvSpPr>
            <p:cNvPr id="43" name="Freeform 4"/>
            <p:cNvSpPr/>
            <p:nvPr/>
          </p:nvSpPr>
          <p:spPr>
            <a:xfrm>
              <a:off x="-2606040" y="-1791360"/>
              <a:ext cx="13888440" cy="13888440"/>
            </a:xfrm>
            <a:custGeom>
              <a:avLst/>
              <a:gdLst>
                <a:gd name="textAreaLeft" fmla="*/ 0 w 13888440"/>
                <a:gd name="textAreaRight" fmla="*/ 13888800 w 13888440"/>
                <a:gd name="textAreaTop" fmla="*/ 0 h 13888440"/>
                <a:gd name="textAreaBottom" fmla="*/ 13888800 h 13888440"/>
              </a:gdLst>
              <a:ahLst/>
              <a:rect l="textAreaLeft" t="textAreaTop" r="textAreaRight" b="textAreaBottom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4" name="Group 5"/>
          <p:cNvGrpSpPr/>
          <p:nvPr/>
        </p:nvGrpSpPr>
        <p:grpSpPr>
          <a:xfrm>
            <a:off x="-2647800" y="-1778400"/>
            <a:ext cx="13888440" cy="13888440"/>
            <a:chOff x="-2647800" y="-1778400"/>
            <a:chExt cx="13888440" cy="13888440"/>
          </a:xfrm>
        </p:grpSpPr>
        <p:sp>
          <p:nvSpPr>
            <p:cNvPr id="45" name="Freeform 6"/>
            <p:cNvSpPr/>
            <p:nvPr/>
          </p:nvSpPr>
          <p:spPr>
            <a:xfrm>
              <a:off x="-2647800" y="-1778400"/>
              <a:ext cx="13888440" cy="13888440"/>
            </a:xfrm>
            <a:custGeom>
              <a:avLst/>
              <a:gdLst>
                <a:gd name="textAreaLeft" fmla="*/ 0 w 13888440"/>
                <a:gd name="textAreaRight" fmla="*/ 13888800 w 13888440"/>
                <a:gd name="textAreaTop" fmla="*/ 0 h 13888440"/>
                <a:gd name="textAreaBottom" fmla="*/ 13888800 h 138884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0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6" name="TextBox 7"/>
            <p:cNvSpPr/>
            <p:nvPr/>
          </p:nvSpPr>
          <p:spPr>
            <a:xfrm>
              <a:off x="-1345680" y="-1452960"/>
              <a:ext cx="11284200" cy="12260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359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7" name="Group 8"/>
          <p:cNvGrpSpPr/>
          <p:nvPr/>
        </p:nvGrpSpPr>
        <p:grpSpPr>
          <a:xfrm>
            <a:off x="6790320" y="2878200"/>
            <a:ext cx="11497320" cy="4357800"/>
            <a:chOff x="6790320" y="2878200"/>
            <a:chExt cx="11497320" cy="4357800"/>
          </a:xfrm>
        </p:grpSpPr>
        <p:sp>
          <p:nvSpPr>
            <p:cNvPr id="48" name="Freeform 9"/>
            <p:cNvSpPr/>
            <p:nvPr/>
          </p:nvSpPr>
          <p:spPr>
            <a:xfrm>
              <a:off x="6790320" y="3095280"/>
              <a:ext cx="11497320" cy="4140720"/>
            </a:xfrm>
            <a:custGeom>
              <a:avLst/>
              <a:gdLst>
                <a:gd name="textAreaLeft" fmla="*/ 0 w 11497320"/>
                <a:gd name="textAreaRight" fmla="*/ 11497680 w 11497320"/>
                <a:gd name="textAreaTop" fmla="*/ 0 h 4140720"/>
                <a:gd name="textAreaBottom" fmla="*/ 4141080 h 4140720"/>
              </a:gdLst>
              <a:ahLst/>
              <a:rect l="textAreaLeft" t="textAreaTop" r="textAreaRight" b="textAreaBottom"/>
              <a:pathLst>
                <a:path w="3028195" h="1090680">
                  <a:moveTo>
                    <a:pt x="0" y="0"/>
                  </a:moveTo>
                  <a:lnTo>
                    <a:pt x="3028195" y="0"/>
                  </a:lnTo>
                  <a:lnTo>
                    <a:pt x="3028195" y="1090680"/>
                  </a:lnTo>
                  <a:lnTo>
                    <a:pt x="0" y="1090680"/>
                  </a:lnTo>
                  <a:close/>
                </a:path>
              </a:pathLst>
            </a:cu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TextBox 10"/>
            <p:cNvSpPr/>
            <p:nvPr/>
          </p:nvSpPr>
          <p:spPr>
            <a:xfrm>
              <a:off x="6790320" y="2878200"/>
              <a:ext cx="11497320" cy="435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359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0" name="AutoShape 11"/>
          <p:cNvSpPr/>
          <p:nvPr/>
        </p:nvSpPr>
        <p:spPr>
          <a:xfrm>
            <a:off x="7564320" y="3099960"/>
            <a:ext cx="10723680" cy="36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AutoShape 12"/>
          <p:cNvSpPr/>
          <p:nvPr/>
        </p:nvSpPr>
        <p:spPr>
          <a:xfrm>
            <a:off x="7564320" y="7198200"/>
            <a:ext cx="10723680" cy="36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2" name="Group 13"/>
          <p:cNvGrpSpPr/>
          <p:nvPr/>
        </p:nvGrpSpPr>
        <p:grpSpPr>
          <a:xfrm>
            <a:off x="-1013760" y="-22320"/>
            <a:ext cx="10331640" cy="10331640"/>
            <a:chOff x="-1013760" y="-22320"/>
            <a:chExt cx="10331640" cy="10331640"/>
          </a:xfrm>
        </p:grpSpPr>
        <p:sp>
          <p:nvSpPr>
            <p:cNvPr id="53" name="Freeform 14"/>
            <p:cNvSpPr/>
            <p:nvPr/>
          </p:nvSpPr>
          <p:spPr>
            <a:xfrm>
              <a:off x="-1013760" y="-22320"/>
              <a:ext cx="10331640" cy="10331640"/>
            </a:xfrm>
            <a:custGeom>
              <a:avLst/>
              <a:gdLst>
                <a:gd name="textAreaLeft" fmla="*/ 0 w 10331640"/>
                <a:gd name="textAreaRight" fmla="*/ 10332000 w 10331640"/>
                <a:gd name="textAreaTop" fmla="*/ 0 h 10331640"/>
                <a:gd name="textAreaBottom" fmla="*/ 10332000 h 1033164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00">
                <a:alpha val="9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TextBox 15"/>
            <p:cNvSpPr/>
            <p:nvPr/>
          </p:nvSpPr>
          <p:spPr>
            <a:xfrm>
              <a:off x="-45000" y="219600"/>
              <a:ext cx="8394120" cy="9120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359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5" name="Group 16"/>
          <p:cNvGrpSpPr/>
          <p:nvPr/>
        </p:nvGrpSpPr>
        <p:grpSpPr>
          <a:xfrm>
            <a:off x="362160" y="1208880"/>
            <a:ext cx="7868880" cy="7868880"/>
            <a:chOff x="362160" y="1208880"/>
            <a:chExt cx="7868880" cy="7868880"/>
          </a:xfrm>
        </p:grpSpPr>
        <p:sp>
          <p:nvSpPr>
            <p:cNvPr id="56" name="Freeform 17"/>
            <p:cNvSpPr/>
            <p:nvPr/>
          </p:nvSpPr>
          <p:spPr>
            <a:xfrm>
              <a:off x="362160" y="1208880"/>
              <a:ext cx="7868880" cy="7868880"/>
            </a:xfrm>
            <a:custGeom>
              <a:avLst/>
              <a:gdLst>
                <a:gd name="textAreaLeft" fmla="*/ 0 w 7868880"/>
                <a:gd name="textAreaRight" fmla="*/ 7869240 w 7868880"/>
                <a:gd name="textAreaTop" fmla="*/ 0 h 7868880"/>
                <a:gd name="textAreaBottom" fmla="*/ 7869240 h 786888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b507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TextBox 18"/>
            <p:cNvSpPr/>
            <p:nvPr/>
          </p:nvSpPr>
          <p:spPr>
            <a:xfrm>
              <a:off x="1099800" y="1393200"/>
              <a:ext cx="6393240" cy="69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359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8" name="Group 19"/>
          <p:cNvGrpSpPr/>
          <p:nvPr/>
        </p:nvGrpSpPr>
        <p:grpSpPr>
          <a:xfrm>
            <a:off x="955800" y="1729440"/>
            <a:ext cx="6681600" cy="6681600"/>
            <a:chOff x="955800" y="1729440"/>
            <a:chExt cx="6681600" cy="6681600"/>
          </a:xfrm>
        </p:grpSpPr>
        <p:sp>
          <p:nvSpPr>
            <p:cNvPr id="59" name="Freeform 20"/>
            <p:cNvSpPr/>
            <p:nvPr/>
          </p:nvSpPr>
          <p:spPr>
            <a:xfrm>
              <a:off x="955800" y="1729440"/>
              <a:ext cx="6681600" cy="6681600"/>
            </a:xfrm>
            <a:custGeom>
              <a:avLst/>
              <a:gdLst>
                <a:gd name="textAreaLeft" fmla="*/ 0 w 6681600"/>
                <a:gd name="textAreaRight" fmla="*/ 6681960 w 6681600"/>
                <a:gd name="textAreaTop" fmla="*/ 0 h 6681600"/>
                <a:gd name="textAreaBottom" fmla="*/ 6681960 h 6681600"/>
              </a:gdLst>
              <a:ahLst/>
              <a:rect l="textAreaLeft" t="textAreaTop" r="textAreaRight" b="textAreaBottom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0" name="Group 21"/>
          <p:cNvGrpSpPr/>
          <p:nvPr/>
        </p:nvGrpSpPr>
        <p:grpSpPr>
          <a:xfrm>
            <a:off x="1028880" y="1808280"/>
            <a:ext cx="6523920" cy="6523920"/>
            <a:chOff x="1028880" y="1808280"/>
            <a:chExt cx="6523920" cy="6523920"/>
          </a:xfrm>
        </p:grpSpPr>
        <p:sp>
          <p:nvSpPr>
            <p:cNvPr id="61" name="Freeform 22"/>
            <p:cNvSpPr/>
            <p:nvPr/>
          </p:nvSpPr>
          <p:spPr>
            <a:xfrm>
              <a:off x="1028880" y="1808280"/>
              <a:ext cx="6523920" cy="6523920"/>
            </a:xfrm>
            <a:custGeom>
              <a:avLst/>
              <a:gdLst>
                <a:gd name="textAreaLeft" fmla="*/ 0 w 6523920"/>
                <a:gd name="textAreaRight" fmla="*/ 6524280 w 6523920"/>
                <a:gd name="textAreaTop" fmla="*/ 0 h 6523920"/>
                <a:gd name="textAreaBottom" fmla="*/ 6524280 h 6523920"/>
              </a:gdLst>
              <a:ahLst/>
              <a:rect l="textAreaLeft" t="textAreaTop" r="textAreaRight" b="textAreaBottom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2" name="Freeform 23"/>
          <p:cNvSpPr/>
          <p:nvPr/>
        </p:nvSpPr>
        <p:spPr>
          <a:xfrm>
            <a:off x="15184440" y="406440"/>
            <a:ext cx="2616120" cy="2339280"/>
          </a:xfrm>
          <a:custGeom>
            <a:avLst/>
            <a:gdLst>
              <a:gd name="textAreaLeft" fmla="*/ 0 w 2616120"/>
              <a:gd name="textAreaRight" fmla="*/ 2616480 w 2616120"/>
              <a:gd name="textAreaTop" fmla="*/ 0 h 2339280"/>
              <a:gd name="textAreaBottom" fmla="*/ 2339640 h 2339280"/>
            </a:gdLst>
            <a:ahLst/>
            <a:rect l="textAreaLeft" t="textAreaTop" r="textAreaRight" b="textAreaBottom"/>
            <a:pathLst>
              <a:path w="2616607" h="2339683">
                <a:moveTo>
                  <a:pt x="0" y="0"/>
                </a:moveTo>
                <a:lnTo>
                  <a:pt x="2616607" y="0"/>
                </a:lnTo>
                <a:lnTo>
                  <a:pt x="2616607" y="2339683"/>
                </a:lnTo>
                <a:lnTo>
                  <a:pt x="0" y="23396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24"/>
          <p:cNvSpPr/>
          <p:nvPr/>
        </p:nvSpPr>
        <p:spPr>
          <a:xfrm>
            <a:off x="9144000" y="3004920"/>
            <a:ext cx="9143640" cy="37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7421"/>
              </a:lnSpc>
            </a:pPr>
            <a:r>
              <a:rPr b="0" lang="en-US" sz="5300" spc="486" strike="noStrike">
                <a:solidFill>
                  <a:srgbClr val="ffffff"/>
                </a:solidFill>
                <a:latin typeface="Roboto Bold"/>
              </a:rPr>
              <a:t>ГОД КАЧЕСТВА - ЗАЛОГ УСПЕХА СОЦИАЛЬНО-ЭКОНОМИЧЕСКОГО РАЗВИТИЯ СТРАНЫ  </a:t>
            </a:r>
            <a:endParaRPr b="0" lang="ru-RU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4C1C4D-FC97-4FBA-BC4E-4C239A074BBD}" type="slidenum">
              <a:t>1</a:t>
            </a:fld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13"/>
          <p:cNvSpPr/>
          <p:nvPr/>
        </p:nvSpPr>
        <p:spPr>
          <a:xfrm>
            <a:off x="14782680" y="2179800"/>
            <a:ext cx="3312360" cy="1771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sldNum" idx="12"/>
          </p:nvPr>
        </p:nvSpPr>
        <p:spPr>
          <a:xfrm>
            <a:off x="1613916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C18DD59-A1B5-44E4-9D39-278B433ECE8F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1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На присвоение Государственного знака качества суверенной Беларуси может претендовать 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Прямоугольник 3"/>
          <p:cNvSpPr/>
          <p:nvPr/>
        </p:nvSpPr>
        <p:spPr>
          <a:xfrm>
            <a:off x="685800" y="207900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ОАО ”МТЗ“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Прямоугольник 4"/>
          <p:cNvSpPr/>
          <p:nvPr/>
        </p:nvSpPr>
        <p:spPr>
          <a:xfrm>
            <a:off x="685800" y="415296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ОАО ”БЕЛАЗ“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5"/>
          <p:cNvSpPr/>
          <p:nvPr/>
        </p:nvSpPr>
        <p:spPr>
          <a:xfrm>
            <a:off x="685800" y="622656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ОАО ”МАЗ“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7"/>
          <p:cNvSpPr/>
          <p:nvPr/>
        </p:nvSpPr>
        <p:spPr>
          <a:xfrm>
            <a:off x="685800" y="830052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ОАО ”ИНТЕГРАЛ“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" descr=""/>
          <p:cNvPicPr/>
          <p:nvPr/>
        </p:nvPicPr>
        <p:blipFill>
          <a:blip r:embed="rId1"/>
          <a:srcRect l="0" t="31866" r="2577" b="33540"/>
          <a:stretch/>
        </p:blipFill>
        <p:spPr>
          <a:xfrm>
            <a:off x="4838760" y="2425680"/>
            <a:ext cx="5943240" cy="140580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8" descr=""/>
          <p:cNvPicPr/>
          <p:nvPr/>
        </p:nvPicPr>
        <p:blipFill>
          <a:blip r:embed="rId2"/>
          <a:srcRect l="975" t="20595" r="3920" b="21570"/>
          <a:stretch/>
        </p:blipFill>
        <p:spPr>
          <a:xfrm>
            <a:off x="4858200" y="4152960"/>
            <a:ext cx="3123720" cy="175212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9" descr=""/>
          <p:cNvPicPr/>
          <p:nvPr/>
        </p:nvPicPr>
        <p:blipFill>
          <a:blip r:embed="rId3"/>
          <a:srcRect l="8886" t="10175" r="10589" b="23654"/>
          <a:stretch/>
        </p:blipFill>
        <p:spPr>
          <a:xfrm>
            <a:off x="4744080" y="6112440"/>
            <a:ext cx="3352320" cy="198072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10" descr=""/>
          <p:cNvPicPr/>
          <p:nvPr/>
        </p:nvPicPr>
        <p:blipFill>
          <a:blip r:embed="rId4"/>
          <a:stretch/>
        </p:blipFill>
        <p:spPr>
          <a:xfrm>
            <a:off x="4717800" y="8648640"/>
            <a:ext cx="7256160" cy="885600"/>
          </a:xfrm>
          <a:prstGeom prst="rect">
            <a:avLst/>
          </a:prstGeom>
          <a:ln w="0">
            <a:noFill/>
          </a:ln>
        </p:spPr>
      </p:pic>
      <p:sp>
        <p:nvSpPr>
          <p:cNvPr id="180" name="Прямоугольник 11"/>
          <p:cNvSpPr/>
          <p:nvPr/>
        </p:nvSpPr>
        <p:spPr>
          <a:xfrm>
            <a:off x="11125080" y="219888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КУП ”Молочный гостинец“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Рисунок 12" descr=""/>
          <p:cNvPicPr/>
          <p:nvPr/>
        </p:nvPicPr>
        <p:blipFill>
          <a:blip r:embed="rId5"/>
          <a:stretch/>
        </p:blipFill>
        <p:spPr>
          <a:xfrm>
            <a:off x="14859000" y="2171880"/>
            <a:ext cx="3312360" cy="1752120"/>
          </a:xfrm>
          <a:prstGeom prst="rect">
            <a:avLst/>
          </a:prstGeom>
          <a:ln w="0">
            <a:noFill/>
          </a:ln>
        </p:spPr>
      </p:pic>
      <p:sp>
        <p:nvSpPr>
          <p:cNvPr id="182" name="Прямоугольник 14"/>
          <p:cNvSpPr/>
          <p:nvPr/>
        </p:nvSpPr>
        <p:spPr>
          <a:xfrm>
            <a:off x="12361680" y="4152960"/>
            <a:ext cx="5392440" cy="58996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”</a:t>
            </a: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БЕЛАЗы, МТЗ, МАЗ и так далее – не могут не иметь знака качества на какой-то свой товар. Но этот товар должен быть уникальным, он должен быть конкурентоспособным на международных рынках“.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Num" idx="13"/>
          </p:nvPr>
        </p:nvSpPr>
        <p:spPr>
          <a:xfrm>
            <a:off x="161262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7C7333-9FC9-4CFB-AA17-950554F124EA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4" name="Прямоугольник 2"/>
          <p:cNvSpPr/>
          <p:nvPr/>
        </p:nvSpPr>
        <p:spPr>
          <a:xfrm>
            <a:off x="685800" y="419040"/>
            <a:ext cx="16687440" cy="10663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Повышение качества жизни – дело каждого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рямоугольник 3"/>
          <p:cNvSpPr/>
          <p:nvPr/>
        </p:nvSpPr>
        <p:spPr>
          <a:xfrm>
            <a:off x="685800" y="194328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Крайне важно изменить у людей отношение к пониманию качества. Его невозможно измерить исключительно цифрами.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5"/>
          <p:cNvSpPr/>
          <p:nvPr/>
        </p:nvSpPr>
        <p:spPr>
          <a:xfrm>
            <a:off x="705240" y="3809880"/>
            <a:ext cx="16687440" cy="26287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реальные располагаемые денежные доходы населения (денежные доходы за вычетом налогов, сборов и взносов, скорректированные на индекс потребительских цен на товары и услуги)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в январе–октябре 2023 г. составили </a:t>
            </a:r>
            <a:r>
              <a:rPr b="1" lang="ru-RU" sz="3200" spc="-1" strike="noStrike" u="sng">
                <a:solidFill>
                  <a:schemeClr val="lt1"/>
                </a:solidFill>
                <a:uFillTx/>
                <a:latin typeface="Arial Black"/>
              </a:rPr>
              <a:t>106,1% </a:t>
            </a: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 уровню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января–октября 2022 г.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4"/>
          <p:cNvSpPr/>
          <p:nvPr/>
        </p:nvSpPr>
        <p:spPr>
          <a:xfrm>
            <a:off x="6554160" y="6744600"/>
            <a:ext cx="108385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Arial Black"/>
                <a:ea typeface="Calibri"/>
              </a:rPr>
              <a:t>”</a:t>
            </a:r>
            <a:r>
              <a:rPr b="1" lang="ru-RU" sz="3200" spc="-1" strike="noStrike">
                <a:solidFill>
                  <a:srgbClr val="ffffff"/>
                </a:solidFill>
                <a:latin typeface="Arial Black"/>
                <a:ea typeface="Calibri"/>
              </a:rPr>
              <a:t>Мы видим возрастающий спрос на ценности социального государства... Возвращение к этим ценностям – вопрос качества жизни людей: духовной сферы, экономического благополучия, социальной справедливости. Все здесь взаимосвязано“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8" name="Рисунок 7" descr=""/>
          <p:cNvPicPr/>
          <p:nvPr/>
        </p:nvPicPr>
        <p:blipFill>
          <a:blip r:embed="rId1"/>
          <a:srcRect l="28028" t="17041" r="15474" b="6447"/>
          <a:stretch/>
        </p:blipFill>
        <p:spPr>
          <a:xfrm>
            <a:off x="1600200" y="6858000"/>
            <a:ext cx="3123720" cy="28202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Num" idx="14"/>
          </p:nvPr>
        </p:nvSpPr>
        <p:spPr>
          <a:xfrm>
            <a:off x="161262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95AE59-21E7-4034-B4BF-9B5D22EFE48A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0" name="Прямоугольник 2"/>
          <p:cNvSpPr/>
          <p:nvPr/>
        </p:nvSpPr>
        <p:spPr>
          <a:xfrm>
            <a:off x="685800" y="419040"/>
            <a:ext cx="1668744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Качественный подход – это еще и уважение к себе. Жить и работать по принципам качества – значит находиться в постоянном личном совершенствовании: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рямоугольник 3"/>
          <p:cNvSpPr/>
          <p:nvPr/>
        </p:nvSpPr>
        <p:spPr>
          <a:xfrm>
            <a:off x="685800" y="2933640"/>
            <a:ext cx="1668744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непрерывно развиваться, получать знания;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4"/>
          <p:cNvSpPr/>
          <p:nvPr/>
        </p:nvSpPr>
        <p:spPr>
          <a:xfrm>
            <a:off x="685800" y="4000680"/>
            <a:ext cx="1668744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следить за своим здоровьем;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5"/>
          <p:cNvSpPr/>
          <p:nvPr/>
        </p:nvSpPr>
        <p:spPr>
          <a:xfrm>
            <a:off x="679320" y="5067360"/>
            <a:ext cx="1668744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в жизни человека важное значение имеет его культурный досуг;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7"/>
          <p:cNvSpPr/>
          <p:nvPr/>
        </p:nvSpPr>
        <p:spPr>
          <a:xfrm>
            <a:off x="679320" y="6134040"/>
            <a:ext cx="1668744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поддерживать хорошую физическую форму;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8"/>
          <p:cNvSpPr/>
          <p:nvPr/>
        </p:nvSpPr>
        <p:spPr>
          <a:xfrm>
            <a:off x="685800" y="7201080"/>
            <a:ext cx="1668744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жить в семейном согласии и мире с окружающими людьми.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Стрелка вниз 9"/>
          <p:cNvSpPr/>
          <p:nvPr/>
        </p:nvSpPr>
        <p:spPr>
          <a:xfrm>
            <a:off x="8756640" y="2171880"/>
            <a:ext cx="533160" cy="72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Num" idx="15"/>
          </p:nvPr>
        </p:nvSpPr>
        <p:spPr>
          <a:xfrm>
            <a:off x="161262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F7534F-E915-4C41-BBDE-54835D38DE27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8" name="Прямоугольник 1"/>
          <p:cNvSpPr/>
          <p:nvPr/>
        </p:nvSpPr>
        <p:spPr>
          <a:xfrm>
            <a:off x="8229600" y="1028880"/>
            <a:ext cx="914364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3600" spc="-12" strike="noStrike">
                <a:solidFill>
                  <a:srgbClr val="ffffff"/>
                </a:solidFill>
                <a:latin typeface="Arial Black"/>
                <a:ea typeface="Calibri"/>
              </a:rPr>
              <a:t>”</a:t>
            </a:r>
            <a:r>
              <a:rPr b="1" lang="ru-RU" sz="3600" spc="-12" strike="noStrike">
                <a:solidFill>
                  <a:srgbClr val="ffffff"/>
                </a:solidFill>
                <a:latin typeface="Arial Black"/>
                <a:ea typeface="Calibri"/>
              </a:rPr>
              <a:t>Работая в самых разных сферах, ставя перед собой</a:t>
            </a:r>
            <a:r>
              <a:rPr b="1" lang="ru-RU" sz="3600" spc="-1" strike="noStrike">
                <a:solidFill>
                  <a:srgbClr val="ffffff"/>
                </a:solidFill>
                <a:latin typeface="Arial Black"/>
                <a:ea typeface="Calibri"/>
              </a:rPr>
              <a:t> </a:t>
            </a:r>
            <a:r>
              <a:rPr b="1" lang="ru-RU" sz="3600" spc="-21" strike="noStrike">
                <a:solidFill>
                  <a:srgbClr val="ffffff"/>
                </a:solidFill>
                <a:latin typeface="Arial Black"/>
                <a:ea typeface="Calibri"/>
              </a:rPr>
              <a:t>самые разные цели, мы достигаем высоких результатов, которые </a:t>
            </a:r>
            <a:br>
              <a:rPr sz="3600"/>
            </a:br>
            <a:r>
              <a:rPr b="1" lang="ru-RU" sz="3600" spc="-21" strike="noStrike">
                <a:solidFill>
                  <a:srgbClr val="ffffff"/>
                </a:solidFill>
                <a:latin typeface="Arial Black"/>
                <a:ea typeface="Calibri"/>
              </a:rPr>
              <a:t>в итоге</a:t>
            </a:r>
            <a:r>
              <a:rPr b="1" lang="ru-RU" sz="3600" spc="-1" strike="noStrike">
                <a:solidFill>
                  <a:srgbClr val="ffffff"/>
                </a:solidFill>
                <a:latin typeface="Arial Black"/>
                <a:ea typeface="Calibri"/>
              </a:rPr>
              <a:t> становятся общим успехом, успехом всей нашей страны. И чем больше личных достижений, тем сильнее наша Беларусь“.</a:t>
            </a:r>
            <a:endParaRPr b="0" lang="ru-RU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9" name="Рисунок 2" descr=""/>
          <p:cNvPicPr/>
          <p:nvPr/>
        </p:nvPicPr>
        <p:blipFill>
          <a:blip r:embed="rId1"/>
          <a:srcRect l="9092" t="250" r="28031" b="16245"/>
          <a:stretch/>
        </p:blipFill>
        <p:spPr>
          <a:xfrm>
            <a:off x="304920" y="800280"/>
            <a:ext cx="6936120" cy="5181120"/>
          </a:xfrm>
          <a:prstGeom prst="rect">
            <a:avLst/>
          </a:prstGeom>
          <a:ln w="0">
            <a:noFill/>
          </a:ln>
        </p:spPr>
      </p:pic>
      <p:sp>
        <p:nvSpPr>
          <p:cNvPr id="200" name="Прямоугольник 4"/>
          <p:cNvSpPr/>
          <p:nvPr/>
        </p:nvSpPr>
        <p:spPr>
          <a:xfrm>
            <a:off x="304920" y="6515280"/>
            <a:ext cx="17068320" cy="2895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Комплекс экономических, идеологических, культурных и иных мероприятий, запланированных в Год качества, направлен на достижения амбициозной цели: поставить контроль качества производимых товаров и услуг, качества жизни страны на более высокий уровень. И эта цель будет достигнута…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1"/>
          <p:cNvSpPr/>
          <p:nvPr/>
        </p:nvSpPr>
        <p:spPr>
          <a:xfrm>
            <a:off x="609480" y="495360"/>
            <a:ext cx="16763760" cy="18284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КАЧЕСТВО - способность характеристик продукции (системы, процесса) удовлетворить требования потребителей и других заинтересованных сторон.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Прямоугольник 2"/>
          <p:cNvSpPr/>
          <p:nvPr/>
        </p:nvSpPr>
        <p:spPr>
          <a:xfrm>
            <a:off x="484200" y="3238560"/>
            <a:ext cx="4087440" cy="16761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Германия - ”соответствие характеристикам“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3"/>
          <p:cNvSpPr/>
          <p:nvPr/>
        </p:nvSpPr>
        <p:spPr>
          <a:xfrm>
            <a:off x="4952880" y="3238560"/>
            <a:ext cx="3962160" cy="16761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Франция - ”чувство удовлетворения“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4"/>
          <p:cNvSpPr/>
          <p:nvPr/>
        </p:nvSpPr>
        <p:spPr>
          <a:xfrm>
            <a:off x="9273960" y="3238560"/>
            <a:ext cx="3962160" cy="16761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Италия - ”стиль“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Прямоугольник 5"/>
          <p:cNvSpPr/>
          <p:nvPr/>
        </p:nvSpPr>
        <p:spPr>
          <a:xfrm>
            <a:off x="13617360" y="3238560"/>
            <a:ext cx="4213080" cy="16761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Япония - ”усовершенствование, безупречность“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" name="Прямая со стрелкой 7"/>
          <p:cNvCxnSpPr>
            <a:stCxn id="64" idx="2"/>
            <a:endCxn id="65" idx="0"/>
          </p:cNvCxnSpPr>
          <p:nvPr/>
        </p:nvCxnSpPr>
        <p:spPr>
          <a:xfrm flipH="1">
            <a:off x="2527920" y="2323800"/>
            <a:ext cx="6463800" cy="91512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70" name="Прямая со стрелкой 9"/>
          <p:cNvCxnSpPr>
            <a:stCxn id="64" idx="2"/>
            <a:endCxn id="66" idx="0"/>
          </p:cNvCxnSpPr>
          <p:nvPr/>
        </p:nvCxnSpPr>
        <p:spPr>
          <a:xfrm flipH="1">
            <a:off x="6933960" y="2323800"/>
            <a:ext cx="2057760" cy="91512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71" name="Прямая со стрелкой 11"/>
          <p:cNvCxnSpPr>
            <a:stCxn id="64" idx="2"/>
            <a:endCxn id="67" idx="0"/>
          </p:cNvCxnSpPr>
          <p:nvPr/>
        </p:nvCxnSpPr>
        <p:spPr>
          <a:xfrm>
            <a:off x="8991360" y="2323800"/>
            <a:ext cx="2264040" cy="91512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72" name="Прямая со стрелкой 13"/>
          <p:cNvCxnSpPr>
            <a:stCxn id="64" idx="2"/>
            <a:endCxn id="68" idx="0"/>
          </p:cNvCxnSpPr>
          <p:nvPr/>
        </p:nvCxnSpPr>
        <p:spPr>
          <a:xfrm>
            <a:off x="8991360" y="2323800"/>
            <a:ext cx="6732720" cy="91512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73" name="Прямоугольник 17"/>
          <p:cNvSpPr/>
          <p:nvPr/>
        </p:nvSpPr>
        <p:spPr>
          <a:xfrm>
            <a:off x="609480" y="5600880"/>
            <a:ext cx="16763760" cy="18284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В белорусской модели социально ориентированной рыночной экономики качество рассматривается, в первую очередь, с позиции качества жизни людей.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Прямоугольник 18"/>
          <p:cNvSpPr/>
          <p:nvPr/>
        </p:nvSpPr>
        <p:spPr>
          <a:xfrm>
            <a:off x="609480" y="7915680"/>
            <a:ext cx="16763760" cy="1265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При этом каждый из нас является не только потребителем,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но и создателем качества.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sldNum" idx="4"/>
          </p:nvPr>
        </p:nvSpPr>
        <p:spPr>
          <a:xfrm>
            <a:off x="1615428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78D7C3-40EA-49EB-A05D-69A46D9E3184}" type="slidenum">
              <a:rPr b="1" lang="en-US" sz="18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Num" idx="5"/>
          </p:nvPr>
        </p:nvSpPr>
        <p:spPr>
          <a:xfrm>
            <a:off x="1613916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CC08FE0-1073-4039-8E74-67FC065EC64A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7" name="Прямоугольник 14"/>
          <p:cNvSpPr/>
          <p:nvPr/>
        </p:nvSpPr>
        <p:spPr>
          <a:xfrm>
            <a:off x="609480" y="49536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Указ № 375 ”Об объявлении 2024 года Годом качества“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Рисунок 8" descr=""/>
          <p:cNvPicPr/>
          <p:nvPr/>
        </p:nvPicPr>
        <p:blipFill>
          <a:blip r:embed="rId1"/>
          <a:stretch/>
        </p:blipFill>
        <p:spPr>
          <a:xfrm>
            <a:off x="609480" y="2471040"/>
            <a:ext cx="7172640" cy="4038120"/>
          </a:xfrm>
          <a:prstGeom prst="rect">
            <a:avLst/>
          </a:prstGeom>
          <a:ln w="0">
            <a:noFill/>
          </a:ln>
        </p:spPr>
      </p:pic>
      <p:sp>
        <p:nvSpPr>
          <p:cNvPr id="79" name="TextBox 10"/>
          <p:cNvSpPr/>
          <p:nvPr/>
        </p:nvSpPr>
        <p:spPr>
          <a:xfrm>
            <a:off x="8305920" y="2593440"/>
            <a:ext cx="8991360" cy="39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ffff"/>
                </a:solidFill>
                <a:latin typeface="Arial Black"/>
              </a:rPr>
              <a:t>”</a:t>
            </a:r>
            <a:r>
              <a:rPr b="1" i="1" lang="ru-RU" sz="2800" spc="-1" strike="noStrike">
                <a:solidFill>
                  <a:srgbClr val="ffffff"/>
                </a:solidFill>
                <a:latin typeface="Arial Black"/>
              </a:rPr>
              <a:t>Мы должны превзойти себя…Мы пришли к такой ситуации, когда надо подниматься на ступень выше, а может быть, и на две. Во-первых, нас жмут со всех сторон, легче не будет, это объективно. А во-вторых, нельзя остановиться. Если остановимся, начнется загнивание, как в истории нашего государства часто бывало </a:t>
            </a:r>
            <a:br>
              <a:rPr sz="2800"/>
            </a:br>
            <a:r>
              <a:rPr b="1" i="1" lang="ru-RU" sz="2800" spc="-1" strike="noStrike">
                <a:solidFill>
                  <a:srgbClr val="ffffff"/>
                </a:solidFill>
                <a:latin typeface="Arial Black"/>
              </a:rPr>
              <a:t>(и не только нашего)“</a:t>
            </a:r>
            <a:r>
              <a:rPr b="1" lang="ru-RU" sz="2800" spc="-1" strike="noStrike">
                <a:solidFill>
                  <a:srgbClr val="ffffff"/>
                </a:solidFill>
                <a:latin typeface="Arial Black"/>
              </a:rPr>
              <a:t>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Num" idx="6"/>
          </p:nvPr>
        </p:nvSpPr>
        <p:spPr>
          <a:xfrm>
            <a:off x="16128360" y="97927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0ACC3F-153D-46B5-BA8D-88160AF94BCB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Качество труда – залог конкурентоспособности Беларуси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Прямоугольник 3"/>
          <p:cNvSpPr/>
          <p:nvPr/>
        </p:nvSpPr>
        <p:spPr>
          <a:xfrm>
            <a:off x="721800" y="2168640"/>
            <a:ext cx="16687440" cy="23648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Главный критерий высокого качества отечественной продукции – это постоянно растущий экспорт белорусских товаров и услуг и узнаваемость нашего национального бренда ”Сделано в Беларуси“, который представлен в 160 странах мира.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Прямоугольник 4"/>
          <p:cNvSpPr/>
          <p:nvPr/>
        </p:nvSpPr>
        <p:spPr>
          <a:xfrm>
            <a:off x="721800" y="486252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ЭКСПОРТ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2023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Прямоугольник 5"/>
          <p:cNvSpPr/>
          <p:nvPr/>
        </p:nvSpPr>
        <p:spPr>
          <a:xfrm>
            <a:off x="5029200" y="486252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36 млрд долл. США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" name="Прямая со стрелкой 7"/>
          <p:cNvCxnSpPr>
            <a:stCxn id="83" idx="3"/>
            <a:endCxn id="84" idx="1"/>
          </p:cNvCxnSpPr>
          <p:nvPr/>
        </p:nvCxnSpPr>
        <p:spPr>
          <a:xfrm>
            <a:off x="3962160" y="5421960"/>
            <a:ext cx="106740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86" name="Прямоугольник 8"/>
          <p:cNvSpPr/>
          <p:nvPr/>
        </p:nvSpPr>
        <p:spPr>
          <a:xfrm>
            <a:off x="9336600" y="486252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на 6% больше, чем в 2022 году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7" name="Прямая со стрелкой 9"/>
          <p:cNvCxnSpPr>
            <a:endCxn id="86" idx="1"/>
          </p:cNvCxnSpPr>
          <p:nvPr/>
        </p:nvCxnSpPr>
        <p:spPr>
          <a:xfrm>
            <a:off x="8269920" y="5421960"/>
            <a:ext cx="106704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88" name="Прямоугольник 11"/>
          <p:cNvSpPr/>
          <p:nvPr/>
        </p:nvSpPr>
        <p:spPr>
          <a:xfrm>
            <a:off x="699120" y="635652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ПОСЕЩАЕМОСТЬ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2023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12"/>
          <p:cNvSpPr/>
          <p:nvPr/>
        </p:nvSpPr>
        <p:spPr>
          <a:xfrm>
            <a:off x="5006880" y="635652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1,6 млн человек из 173 стран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0" name="Прямая со стрелкой 13"/>
          <p:cNvCxnSpPr>
            <a:stCxn id="88" idx="3"/>
            <a:endCxn id="89" idx="1"/>
          </p:cNvCxnSpPr>
          <p:nvPr/>
        </p:nvCxnSpPr>
        <p:spPr>
          <a:xfrm>
            <a:off x="3939480" y="6915960"/>
            <a:ext cx="106776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91" name="Номер слайда 6"/>
          <p:cNvSpPr/>
          <p:nvPr/>
        </p:nvSpPr>
        <p:spPr>
          <a:xfrm>
            <a:off x="6557760" y="7655760"/>
            <a:ext cx="2133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563CC7-3E04-4BCB-9311-39950C27C7D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Прямоугольник 15"/>
          <p:cNvSpPr/>
          <p:nvPr/>
        </p:nvSpPr>
        <p:spPr>
          <a:xfrm>
            <a:off x="703800" y="765576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МЕД.УСЛУГИ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2023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Прямоугольник 16"/>
          <p:cNvSpPr/>
          <p:nvPr/>
        </p:nvSpPr>
        <p:spPr>
          <a:xfrm>
            <a:off x="5011200" y="765576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123 тыс. граждан из 149 стран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4" name="Прямая со стрелкой 17"/>
          <p:cNvCxnSpPr>
            <a:stCxn id="92" idx="3"/>
            <a:endCxn id="93" idx="1"/>
          </p:cNvCxnSpPr>
          <p:nvPr/>
        </p:nvCxnSpPr>
        <p:spPr>
          <a:xfrm>
            <a:off x="3944160" y="8215200"/>
            <a:ext cx="106740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95" name="Прямоугольник 18"/>
          <p:cNvSpPr/>
          <p:nvPr/>
        </p:nvSpPr>
        <p:spPr>
          <a:xfrm>
            <a:off x="721800" y="895500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ОБРАЗОВАНИЕ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2023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19"/>
          <p:cNvSpPr/>
          <p:nvPr/>
        </p:nvSpPr>
        <p:spPr>
          <a:xfrm>
            <a:off x="5029200" y="8955000"/>
            <a:ext cx="3240360" cy="1118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25 тыс. студентов из 100 стран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7" name="Прямая со стрелкой 20"/>
          <p:cNvCxnSpPr>
            <a:stCxn id="95" idx="3"/>
            <a:endCxn id="96" idx="1"/>
          </p:cNvCxnSpPr>
          <p:nvPr/>
        </p:nvCxnSpPr>
        <p:spPr>
          <a:xfrm>
            <a:off x="3962160" y="9514440"/>
            <a:ext cx="106740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pic>
        <p:nvPicPr>
          <p:cNvPr id="98" name="Рисунок 21" descr=""/>
          <p:cNvPicPr/>
          <p:nvPr/>
        </p:nvPicPr>
        <p:blipFill>
          <a:blip r:embed="rId1"/>
          <a:stretch/>
        </p:blipFill>
        <p:spPr>
          <a:xfrm>
            <a:off x="12801600" y="4694400"/>
            <a:ext cx="5257440" cy="145548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22" descr=""/>
          <p:cNvPicPr/>
          <p:nvPr/>
        </p:nvPicPr>
        <p:blipFill>
          <a:blip r:embed="rId2"/>
          <a:stretch/>
        </p:blipFill>
        <p:spPr>
          <a:xfrm>
            <a:off x="8129160" y="6541200"/>
            <a:ext cx="3504960" cy="350496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23" descr=""/>
          <p:cNvPicPr/>
          <p:nvPr/>
        </p:nvPicPr>
        <p:blipFill>
          <a:blip r:embed="rId3"/>
          <a:stretch/>
        </p:blipFill>
        <p:spPr>
          <a:xfrm>
            <a:off x="11351880" y="6721560"/>
            <a:ext cx="2899080" cy="307080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24" descr=""/>
          <p:cNvPicPr/>
          <p:nvPr/>
        </p:nvPicPr>
        <p:blipFill>
          <a:blip r:embed="rId4"/>
          <a:stretch/>
        </p:blipFill>
        <p:spPr>
          <a:xfrm>
            <a:off x="14329440" y="6362640"/>
            <a:ext cx="3598200" cy="35272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Num" idx="7"/>
          </p:nvPr>
        </p:nvSpPr>
        <p:spPr>
          <a:xfrm>
            <a:off x="16137000" y="98377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74E42D-65B6-4912-A8B6-52F8010A706F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3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Ключевые направления по повышению качества производства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и качества жизни: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Прямоугольник 3"/>
          <p:cNvSpPr/>
          <p:nvPr/>
        </p:nvSpPr>
        <p:spPr>
          <a:xfrm>
            <a:off x="647640" y="2247840"/>
            <a:ext cx="1672560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повышение конкурентоспособности промышленного комплекса;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4"/>
          <p:cNvSpPr/>
          <p:nvPr/>
        </p:nvSpPr>
        <p:spPr>
          <a:xfrm>
            <a:off x="647640" y="3390840"/>
            <a:ext cx="1672560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бережное и продуманное отношение к ресурсам;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Прямоугольник 7"/>
          <p:cNvSpPr/>
          <p:nvPr/>
        </p:nvSpPr>
        <p:spPr>
          <a:xfrm>
            <a:off x="666720" y="4533840"/>
            <a:ext cx="1672560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устойчивая энергетика и энергоэффективность;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"/>
          <p:cNvSpPr/>
          <p:nvPr/>
        </p:nvSpPr>
        <p:spPr>
          <a:xfrm>
            <a:off x="657720" y="5676840"/>
            <a:ext cx="1672560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ускоренное развитие сферы услуг;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9"/>
          <p:cNvSpPr/>
          <p:nvPr/>
        </p:nvSpPr>
        <p:spPr>
          <a:xfrm>
            <a:off x="666720" y="6819840"/>
            <a:ext cx="16725600" cy="9140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создание комфортных условий для инвестирования и ведения бизнеса;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Прямоугольник 10"/>
          <p:cNvSpPr/>
          <p:nvPr/>
        </p:nvSpPr>
        <p:spPr>
          <a:xfrm>
            <a:off x="666720" y="8115120"/>
            <a:ext cx="1672560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укрепление демографического потенциала и здоровья нации;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Прямоугольник 11"/>
          <p:cNvSpPr/>
          <p:nvPr/>
        </p:nvSpPr>
        <p:spPr>
          <a:xfrm>
            <a:off x="666720" y="9258120"/>
            <a:ext cx="16725600" cy="761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повышение качества и доступности образования.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Стрелка вниз 5"/>
          <p:cNvSpPr/>
          <p:nvPr/>
        </p:nvSpPr>
        <p:spPr>
          <a:xfrm>
            <a:off x="8763120" y="1676520"/>
            <a:ext cx="533160" cy="533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 idx="8"/>
          </p:nvPr>
        </p:nvSpPr>
        <p:spPr>
          <a:xfrm>
            <a:off x="1607544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B6D1629-8943-491F-8C32-684D3AF3B732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3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Обеспечение качественных показателей путем стимулирования инициативы, укрепления в обществе социального оптимизма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3"/>
          <p:cNvSpPr/>
          <p:nvPr/>
        </p:nvSpPr>
        <p:spPr>
          <a:xfrm>
            <a:off x="690120" y="2491920"/>
            <a:ext cx="16687440" cy="21700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Качество – это показатель не только экономической выгоды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и целесообразности, но также социального здоровья и благополучия. Это подразумевает необходимость повышенного внимания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к следующим позициям: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4"/>
          <p:cNvSpPr/>
          <p:nvPr/>
        </p:nvSpPr>
        <p:spPr>
          <a:xfrm>
            <a:off x="726120" y="5219640"/>
            <a:ext cx="4535640" cy="3404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формированию чувства личной ответственности за результат работы.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Прямоугольник 5"/>
          <p:cNvSpPr/>
          <p:nvPr/>
        </p:nvSpPr>
        <p:spPr>
          <a:xfrm>
            <a:off x="6766200" y="5219640"/>
            <a:ext cx="4535640" cy="3404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повышению мотивации труда.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7"/>
          <p:cNvSpPr/>
          <p:nvPr/>
        </p:nvSpPr>
        <p:spPr>
          <a:xfrm>
            <a:off x="12805920" y="5219640"/>
            <a:ext cx="4535640" cy="3404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Arial Black"/>
              </a:rPr>
              <a:t>поддержанию здорового и благоприятного морально-психологического климата в трудовом коллективе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8" name="Прямая со стрелкой 8"/>
          <p:cNvCxnSpPr>
            <a:stCxn id="114" idx="2"/>
            <a:endCxn id="115" idx="0"/>
          </p:cNvCxnSpPr>
          <p:nvPr/>
        </p:nvCxnSpPr>
        <p:spPr>
          <a:xfrm flipH="1">
            <a:off x="2993760" y="4662000"/>
            <a:ext cx="6040440" cy="55800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19" name="Прямая со стрелкой 10"/>
          <p:cNvCxnSpPr>
            <a:stCxn id="114" idx="2"/>
            <a:endCxn id="116" idx="0"/>
          </p:cNvCxnSpPr>
          <p:nvPr/>
        </p:nvCxnSpPr>
        <p:spPr>
          <a:xfrm>
            <a:off x="9033840" y="4662000"/>
            <a:ext cx="360" cy="55800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20" name="Прямая со стрелкой 12"/>
          <p:cNvCxnSpPr>
            <a:stCxn id="114" idx="2"/>
            <a:endCxn id="117" idx="0"/>
          </p:cNvCxnSpPr>
          <p:nvPr/>
        </p:nvCxnSpPr>
        <p:spPr>
          <a:xfrm>
            <a:off x="9033840" y="4662000"/>
            <a:ext cx="6040080" cy="55800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121" name="Прямоугольник 13"/>
          <p:cNvSpPr/>
          <p:nvPr/>
        </p:nvSpPr>
        <p:spPr>
          <a:xfrm>
            <a:off x="726120" y="906768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Arial Black"/>
              </a:rPr>
              <a:t>В идеале каждый гражданин должен осознавать, что благосостояние страны, от которого зависит личная удовлетворенность качеством жизни, прежде всего обеспечивается эффективностью его труда.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Num" idx="9"/>
          </p:nvPr>
        </p:nvSpPr>
        <p:spPr>
          <a:xfrm>
            <a:off x="1615428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C64FE3-671E-44EC-95AD-B2DA58081299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3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Знак качества: традиция прошлого и настоящее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Прямоугольник 3"/>
          <p:cNvSpPr/>
          <p:nvPr/>
        </p:nvSpPr>
        <p:spPr>
          <a:xfrm>
            <a:off x="667800" y="2400480"/>
            <a:ext cx="16725600" cy="1142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Готовится проект Указа Президента Республики Беларусь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”О Государственном знаке качества“.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4" descr=""/>
          <p:cNvPicPr/>
          <p:nvPr/>
        </p:nvPicPr>
        <p:blipFill>
          <a:blip r:embed="rId1"/>
          <a:stretch/>
        </p:blipFill>
        <p:spPr>
          <a:xfrm>
            <a:off x="667800" y="4021200"/>
            <a:ext cx="3580920" cy="386532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1"/>
          <p:cNvSpPr/>
          <p:nvPr/>
        </p:nvSpPr>
        <p:spPr>
          <a:xfrm>
            <a:off x="4275360" y="4305240"/>
            <a:ext cx="12724920" cy="280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6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ffff"/>
                </a:solidFill>
                <a:latin typeface="Arial Black"/>
                <a:ea typeface="Calibri"/>
              </a:rPr>
              <a:t>”</a:t>
            </a:r>
            <a:r>
              <a:rPr b="1" i="1" lang="ru-RU" sz="2800" spc="-1" strike="noStrike">
                <a:solidFill>
                  <a:srgbClr val="ffffff"/>
                </a:solidFill>
                <a:latin typeface="Arial Black"/>
                <a:ea typeface="Calibri"/>
              </a:rPr>
              <a:t>Качество давно стало стилем жизни белорусов, национальной чертой, а теперь станет символом всех начинаний. В нашу жизнь вернется добрая традиция присваивать почетный знак лучшим производителям товаров и услуг. Его первые обладатели войдут в историю независимой Беларуси“</a:t>
            </a:r>
            <a:r>
              <a:rPr b="1" lang="ru-RU" sz="2800" spc="-1" strike="noStrike">
                <a:solidFill>
                  <a:srgbClr val="ffffff"/>
                </a:solidFill>
                <a:latin typeface="Arial Black"/>
                <a:ea typeface="Calibri"/>
              </a:rPr>
              <a:t>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Num" idx="10"/>
          </p:nvPr>
        </p:nvSpPr>
        <p:spPr>
          <a:xfrm>
            <a:off x="1614132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F04342-D285-4D71-AD10-C05A5DF4BD48}" type="slidenum">
              <a:rPr b="0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8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Знак качества: традиция прошлого и настоящее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 3"/>
          <p:cNvSpPr/>
          <p:nvPr/>
        </p:nvSpPr>
        <p:spPr>
          <a:xfrm>
            <a:off x="667800" y="2400480"/>
            <a:ext cx="16725600" cy="228564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Государственный знак качества СССР введен в действие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20 апреля 1967 г. в целях стимулирования повышения качества и эффективности общественного производства. Он разработан Всесоюзным научно-исследовательским институтом стандартизации.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1" descr=""/>
          <p:cNvPicPr/>
          <p:nvPr/>
        </p:nvPicPr>
        <p:blipFill>
          <a:blip r:embed="rId1"/>
          <a:stretch/>
        </p:blipFill>
        <p:spPr>
          <a:xfrm>
            <a:off x="694800" y="5067360"/>
            <a:ext cx="4343040" cy="434304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4" descr=""/>
          <p:cNvPicPr/>
          <p:nvPr/>
        </p:nvPicPr>
        <p:blipFill>
          <a:blip r:embed="rId2"/>
          <a:srcRect l="18337" t="15685" r="18797" b="18624"/>
          <a:stretch/>
        </p:blipFill>
        <p:spPr>
          <a:xfrm>
            <a:off x="5791320" y="5067360"/>
            <a:ext cx="4667040" cy="434304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5"/>
          <p:cNvSpPr/>
          <p:nvPr/>
        </p:nvSpPr>
        <p:spPr>
          <a:xfrm>
            <a:off x="10476000" y="5295960"/>
            <a:ext cx="7735320" cy="29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6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ffffff"/>
                </a:solidFill>
                <a:latin typeface="Arial Black"/>
                <a:ea typeface="Calibri"/>
              </a:rPr>
              <a:t>Первым Государственный знак качества в республике получила продукция </a:t>
            </a:r>
            <a:br>
              <a:rPr sz="3600"/>
            </a:br>
            <a:r>
              <a:rPr b="1" lang="ru-RU" sz="3600" spc="-1" strike="noStrike">
                <a:solidFill>
                  <a:srgbClr val="ffffff"/>
                </a:solidFill>
                <a:latin typeface="Arial Black"/>
                <a:ea typeface="Calibri"/>
              </a:rPr>
              <a:t>БелАЗа – карьерный самосвал БЕЛАЗ 540.</a:t>
            </a:r>
            <a:endParaRPr b="0" lang="ru-RU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84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2"/>
          <p:cNvSpPr/>
          <p:nvPr/>
        </p:nvSpPr>
        <p:spPr>
          <a:xfrm>
            <a:off x="685800" y="419040"/>
            <a:ext cx="16687440" cy="12189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Знак качества: традиция прошлого и настоящее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3"/>
          <p:cNvSpPr/>
          <p:nvPr/>
        </p:nvSpPr>
        <p:spPr>
          <a:xfrm>
            <a:off x="714240" y="194940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1967–1970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 4"/>
          <p:cNvSpPr/>
          <p:nvPr/>
        </p:nvSpPr>
        <p:spPr>
          <a:xfrm>
            <a:off x="6122160" y="194940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54 изделиям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6" name="Прямая со стрелкой 5"/>
          <p:cNvCxnSpPr>
            <a:stCxn id="134" idx="3"/>
            <a:endCxn id="135" idx="1"/>
          </p:cNvCxnSpPr>
          <p:nvPr/>
        </p:nvCxnSpPr>
        <p:spPr>
          <a:xfrm>
            <a:off x="4140720" y="2825280"/>
            <a:ext cx="198180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137" name="TextBox 7"/>
          <p:cNvSpPr/>
          <p:nvPr/>
        </p:nvSpPr>
        <p:spPr>
          <a:xfrm>
            <a:off x="4293360" y="248292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 Black"/>
              </a:rPr>
              <a:t>присвоен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Прямоугольник 8"/>
          <p:cNvSpPr/>
          <p:nvPr/>
        </p:nvSpPr>
        <p:spPr>
          <a:xfrm>
            <a:off x="729360" y="407988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1973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Прямоугольник 9"/>
          <p:cNvSpPr/>
          <p:nvPr/>
        </p:nvSpPr>
        <p:spPr>
          <a:xfrm>
            <a:off x="6137280" y="407988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614 изделиям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0" name="Прямая со стрелкой 10"/>
          <p:cNvCxnSpPr>
            <a:stCxn id="138" idx="3"/>
            <a:endCxn id="139" idx="1"/>
          </p:cNvCxnSpPr>
          <p:nvPr/>
        </p:nvCxnSpPr>
        <p:spPr>
          <a:xfrm>
            <a:off x="4155840" y="4955760"/>
            <a:ext cx="198180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141" name="TextBox 11"/>
          <p:cNvSpPr/>
          <p:nvPr/>
        </p:nvSpPr>
        <p:spPr>
          <a:xfrm>
            <a:off x="4308480" y="461340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 Black"/>
              </a:rPr>
              <a:t>присвоен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Прямоугольник 17"/>
          <p:cNvSpPr/>
          <p:nvPr/>
        </p:nvSpPr>
        <p:spPr>
          <a:xfrm>
            <a:off x="714240" y="621036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1978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рямоугольник 18"/>
          <p:cNvSpPr/>
          <p:nvPr/>
        </p:nvSpPr>
        <p:spPr>
          <a:xfrm>
            <a:off x="6122160" y="6210360"/>
            <a:ext cx="3426480" cy="175212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2,8 тыс. изделий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4" name="Прямая со стрелкой 19"/>
          <p:cNvCxnSpPr>
            <a:stCxn id="142" idx="3"/>
            <a:endCxn id="143" idx="1"/>
          </p:cNvCxnSpPr>
          <p:nvPr/>
        </p:nvCxnSpPr>
        <p:spPr>
          <a:xfrm>
            <a:off x="4140720" y="7086240"/>
            <a:ext cx="198180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145" name="TextBox 20"/>
          <p:cNvSpPr/>
          <p:nvPr/>
        </p:nvSpPr>
        <p:spPr>
          <a:xfrm>
            <a:off x="4293360" y="674388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 Black"/>
              </a:rPr>
              <a:t>присвоен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Прямоугольник 21"/>
          <p:cNvSpPr/>
          <p:nvPr/>
        </p:nvSpPr>
        <p:spPr>
          <a:xfrm>
            <a:off x="10591920" y="1949400"/>
            <a:ext cx="6781320" cy="18982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 Black"/>
              </a:rPr>
              <a:t>Доля продукции с Государственным знаком качества в общем ее выпуске составляла: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Прямоугольник 22"/>
          <p:cNvSpPr/>
          <p:nvPr/>
        </p:nvSpPr>
        <p:spPr>
          <a:xfrm>
            <a:off x="10563480" y="3968640"/>
            <a:ext cx="3021480" cy="7966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строгальных станков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Прямоугольник 23"/>
          <p:cNvSpPr/>
          <p:nvPr/>
        </p:nvSpPr>
        <p:spPr>
          <a:xfrm>
            <a:off x="10569960" y="4916880"/>
            <a:ext cx="3015000" cy="7192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протяжных станков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Прямоугольник 24"/>
          <p:cNvSpPr/>
          <p:nvPr/>
        </p:nvSpPr>
        <p:spPr>
          <a:xfrm>
            <a:off x="10569960" y="581688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измерительных приборов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26"/>
          <p:cNvSpPr/>
          <p:nvPr/>
        </p:nvSpPr>
        <p:spPr>
          <a:xfrm>
            <a:off x="10582920" y="673920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грузовых автомобилей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27"/>
          <p:cNvSpPr/>
          <p:nvPr/>
        </p:nvSpPr>
        <p:spPr>
          <a:xfrm>
            <a:off x="10615680" y="766224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тракторов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28"/>
          <p:cNvSpPr/>
          <p:nvPr/>
        </p:nvSpPr>
        <p:spPr>
          <a:xfrm>
            <a:off x="10615680" y="857268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мотоциклов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Прямоугольник 29"/>
          <p:cNvSpPr/>
          <p:nvPr/>
        </p:nvSpPr>
        <p:spPr>
          <a:xfrm>
            <a:off x="10615680" y="942984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холодильников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Прямоугольник 37"/>
          <p:cNvSpPr/>
          <p:nvPr/>
        </p:nvSpPr>
        <p:spPr>
          <a:xfrm>
            <a:off x="14364720" y="3968640"/>
            <a:ext cx="3021480" cy="7966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93,7%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38"/>
          <p:cNvSpPr/>
          <p:nvPr/>
        </p:nvSpPr>
        <p:spPr>
          <a:xfrm>
            <a:off x="14358240" y="4942440"/>
            <a:ext cx="3015000" cy="7192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78,9%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39"/>
          <p:cNvSpPr/>
          <p:nvPr/>
        </p:nvSpPr>
        <p:spPr>
          <a:xfrm>
            <a:off x="14358240" y="584208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48,3%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40"/>
          <p:cNvSpPr/>
          <p:nvPr/>
        </p:nvSpPr>
        <p:spPr>
          <a:xfrm>
            <a:off x="14371200" y="676440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94,2%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41"/>
          <p:cNvSpPr/>
          <p:nvPr/>
        </p:nvSpPr>
        <p:spPr>
          <a:xfrm>
            <a:off x="14403960" y="768744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98%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42"/>
          <p:cNvSpPr/>
          <p:nvPr/>
        </p:nvSpPr>
        <p:spPr>
          <a:xfrm>
            <a:off x="14403960" y="859788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86,2%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43"/>
          <p:cNvSpPr/>
          <p:nvPr/>
        </p:nvSpPr>
        <p:spPr>
          <a:xfrm>
            <a:off x="14403960" y="9455040"/>
            <a:ext cx="3015000" cy="73620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Arial Black"/>
              </a:rPr>
              <a:t>92%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1" name="Прямая со стрелкой 45"/>
          <p:cNvCxnSpPr>
            <a:stCxn id="147" idx="3"/>
            <a:endCxn id="154" idx="1"/>
          </p:cNvCxnSpPr>
          <p:nvPr/>
        </p:nvCxnSpPr>
        <p:spPr>
          <a:xfrm>
            <a:off x="13584960" y="4366800"/>
            <a:ext cx="78012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62" name="Прямая со стрелкой 47"/>
          <p:cNvCxnSpPr/>
          <p:nvPr/>
        </p:nvCxnSpPr>
        <p:spPr>
          <a:xfrm>
            <a:off x="13592880" y="5302080"/>
            <a:ext cx="77976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63" name="Прямая со стрелкой 48"/>
          <p:cNvCxnSpPr/>
          <p:nvPr/>
        </p:nvCxnSpPr>
        <p:spPr>
          <a:xfrm>
            <a:off x="13578480" y="6210000"/>
            <a:ext cx="78012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64" name="Прямая со стрелкой 49"/>
          <p:cNvCxnSpPr/>
          <p:nvPr/>
        </p:nvCxnSpPr>
        <p:spPr>
          <a:xfrm>
            <a:off x="13592880" y="7143480"/>
            <a:ext cx="77976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65" name="Прямая со стрелкой 50"/>
          <p:cNvCxnSpPr/>
          <p:nvPr/>
        </p:nvCxnSpPr>
        <p:spPr>
          <a:xfrm>
            <a:off x="13631040" y="8038800"/>
            <a:ext cx="77976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66" name="Прямая со стрелкой 51"/>
          <p:cNvCxnSpPr/>
          <p:nvPr/>
        </p:nvCxnSpPr>
        <p:spPr>
          <a:xfrm>
            <a:off x="13631040" y="8953200"/>
            <a:ext cx="77976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cxnSp>
        <p:nvCxnSpPr>
          <p:cNvPr id="167" name="Прямая со стрелкой 52"/>
          <p:cNvCxnSpPr/>
          <p:nvPr/>
        </p:nvCxnSpPr>
        <p:spPr>
          <a:xfrm>
            <a:off x="13631040" y="9791640"/>
            <a:ext cx="779760" cy="360"/>
          </a:xfrm>
          <a:prstGeom prst="straightConnector1">
            <a:avLst/>
          </a:prstGeom>
          <a:ln>
            <a:solidFill>
              <a:srgbClr val="9bbb59"/>
            </a:solidFill>
            <a:round/>
            <a:tailEnd len="med" type="triangle" w="med"/>
          </a:ln>
        </p:spPr>
      </p:cxnSp>
      <p:sp>
        <p:nvSpPr>
          <p:cNvPr id="168" name="PlaceHolder 1"/>
          <p:cNvSpPr>
            <a:spLocks noGrp="1"/>
          </p:cNvSpPr>
          <p:nvPr>
            <p:ph type="sldNum" idx="11"/>
          </p:nvPr>
        </p:nvSpPr>
        <p:spPr>
          <a:xfrm>
            <a:off x="1613916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39775E-B7E0-4FD6-BCB9-DA01456C02D5}" type="slidenum">
              <a:rPr b="1" lang="en-US" sz="20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Application>LibreOffice/7.4.7.2$Linux_X86_64 LibreOffice_project/40$Build-2</Application>
  <AppVersion>15.0000</AppVersion>
  <Words>788</Words>
  <Paragraphs>105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User</dc:creator>
  <dc:description/>
  <dc:identifier>DAF58Pr2zDo</dc:identifier>
  <dc:language>ru-RU</dc:language>
  <cp:lastModifiedBy>User</cp:lastModifiedBy>
  <dcterms:modified xsi:type="dcterms:W3CDTF">2024-01-17T05:37:42Z</dcterms:modified>
  <cp:revision>20</cp:revision>
  <dc:subject/>
  <dc:title>ГОД КАЧЕСТВА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13</vt:i4>
  </property>
</Properties>
</file>